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83" r:id="rId6"/>
    <p:sldId id="284" r:id="rId7"/>
    <p:sldId id="285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592-5BB9-4E3D-B3AD-717280607342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9F3-F1FB-47C0-92FB-E85314C5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81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592-5BB9-4E3D-B3AD-717280607342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9F3-F1FB-47C0-92FB-E85314C5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38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592-5BB9-4E3D-B3AD-717280607342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9F3-F1FB-47C0-92FB-E85314C5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23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592-5BB9-4E3D-B3AD-717280607342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9F3-F1FB-47C0-92FB-E85314C5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86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592-5BB9-4E3D-B3AD-717280607342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9F3-F1FB-47C0-92FB-E85314C5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39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592-5BB9-4E3D-B3AD-717280607342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9F3-F1FB-47C0-92FB-E85314C5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46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592-5BB9-4E3D-B3AD-717280607342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9F3-F1FB-47C0-92FB-E85314C5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51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592-5BB9-4E3D-B3AD-717280607342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9F3-F1FB-47C0-92FB-E85314C5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44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592-5BB9-4E3D-B3AD-717280607342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9F3-F1FB-47C0-92FB-E85314C5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89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592-5BB9-4E3D-B3AD-717280607342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9F3-F1FB-47C0-92FB-E85314C5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77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592-5BB9-4E3D-B3AD-717280607342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79F3-F1FB-47C0-92FB-E85314C5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91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C9592-5BB9-4E3D-B3AD-717280607342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79F3-F1FB-47C0-92FB-E85314C51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9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くり下がりの引き算　</a:t>
            </a:r>
            <a:r>
              <a:rPr kumimoji="1" lang="ja-JP" altLang="en-US" sz="3200" dirty="0" smtClean="0"/>
              <a:t>（あらすじ）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引き算の２つの方法と、それに関する問題を解説してあります。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小学校１年</a:t>
            </a:r>
            <a:r>
              <a:rPr lang="ja-JP" altLang="en-US" dirty="0"/>
              <a:t>生</a:t>
            </a:r>
            <a:r>
              <a:rPr lang="ja-JP" altLang="en-US" dirty="0" smtClean="0"/>
              <a:t>の保護者さまだけでなく、「うちの子、ちょっと引き算があやしいな」と感じられている小学校２～６年生、また</a:t>
            </a:r>
            <a:r>
              <a:rPr lang="ja-JP" altLang="en-US" dirty="0"/>
              <a:t>中学生</a:t>
            </a:r>
            <a:r>
              <a:rPr lang="ja-JP" altLang="en-US" dirty="0" smtClean="0"/>
              <a:t>の保護者の方もお読みください。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21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906038"/>
            <a:ext cx="10515600" cy="1296250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 smtClean="0"/>
              <a:t>最初に学校でふつうに習う引き算の２つの方法を説明します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まず①の</a:t>
            </a:r>
            <a:r>
              <a:rPr lang="ja-JP" altLang="en-US" dirty="0"/>
              <a:t>方法</a:t>
            </a:r>
            <a:r>
              <a:rPr lang="ja-JP" altLang="en-US" dirty="0" smtClean="0"/>
              <a:t>からで</a:t>
            </a:r>
            <a:r>
              <a:rPr lang="ja-JP" altLang="en-US" dirty="0"/>
              <a:t>す</a:t>
            </a:r>
            <a:r>
              <a:rPr kumimoji="1" lang="ja-JP" altLang="en-US" dirty="0" smtClean="0"/>
              <a:t>　例　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－</a:t>
            </a:r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894572"/>
            <a:ext cx="10515600" cy="4351338"/>
          </a:xfrm>
        </p:spPr>
        <p:txBody>
          <a:bodyPr/>
          <a:lstStyle/>
          <a:p>
            <a:r>
              <a:rPr lang="en-US" altLang="ja-JP" dirty="0" smtClean="0"/>
              <a:t>5</a:t>
            </a:r>
            <a:r>
              <a:rPr kumimoji="1" lang="ja-JP" altLang="en-US" dirty="0" smtClean="0"/>
              <a:t>から７は引けません。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１</a:t>
            </a:r>
            <a:r>
              <a:rPr lang="en-US" altLang="ja-JP" dirty="0">
                <a:solidFill>
                  <a:srgbClr val="FF0000"/>
                </a:solidFill>
              </a:rPr>
              <a:t>5</a:t>
            </a:r>
            <a:r>
              <a:rPr lang="ja-JP" altLang="en-US" dirty="0" smtClean="0">
                <a:solidFill>
                  <a:srgbClr val="FF0000"/>
                </a:solidFill>
              </a:rPr>
              <a:t>を１０と</a:t>
            </a:r>
            <a:r>
              <a:rPr lang="en-US" altLang="ja-JP" dirty="0">
                <a:solidFill>
                  <a:srgbClr val="FF0000"/>
                </a:solidFill>
              </a:rPr>
              <a:t>5</a:t>
            </a:r>
            <a:r>
              <a:rPr lang="ja-JP" altLang="en-US" dirty="0" smtClean="0">
                <a:solidFill>
                  <a:srgbClr val="FF0000"/>
                </a:solidFill>
              </a:rPr>
              <a:t>に</a:t>
            </a:r>
            <a:r>
              <a:rPr lang="ja-JP" altLang="en-US" dirty="0">
                <a:solidFill>
                  <a:srgbClr val="FF0000"/>
                </a:solidFill>
              </a:rPr>
              <a:t>分</a:t>
            </a:r>
            <a:r>
              <a:rPr lang="ja-JP" altLang="en-US" dirty="0" smtClean="0">
                <a:solidFill>
                  <a:srgbClr val="FF0000"/>
                </a:solidFill>
              </a:rPr>
              <a:t>けます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kumimoji="1" lang="ja-JP" altLang="en-US" dirty="0" smtClean="0"/>
              <a:t>１０の方から７を</a:t>
            </a:r>
            <a:r>
              <a:rPr kumimoji="1" lang="ja-JP" altLang="en-US" dirty="0"/>
              <a:t>引</a:t>
            </a:r>
            <a:r>
              <a:rPr kumimoji="1" lang="ja-JP" altLang="en-US" dirty="0" smtClean="0"/>
              <a:t>きます。 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１０－７＝３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この３を、先ほどとっておいた</a:t>
            </a:r>
            <a:r>
              <a:rPr lang="en-US" altLang="ja-JP" dirty="0" smtClean="0"/>
              <a:t>5</a:t>
            </a:r>
            <a:r>
              <a:rPr lang="ja-JP" altLang="en-US" dirty="0" smtClean="0"/>
              <a:t>と足します。</a:t>
            </a:r>
            <a:endParaRPr lang="en-US" altLang="ja-JP" dirty="0" smtClean="0"/>
          </a:p>
          <a:p>
            <a:r>
              <a:rPr lang="ja-JP" altLang="en-US" dirty="0" smtClean="0"/>
              <a:t>よって　</a:t>
            </a:r>
            <a:r>
              <a:rPr lang="ja-JP" altLang="en-US" dirty="0" smtClean="0">
                <a:solidFill>
                  <a:srgbClr val="FF0000"/>
                </a:solidFill>
              </a:rPr>
              <a:t>３＋５＝８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こ</a:t>
            </a:r>
            <a:r>
              <a:rPr kumimoji="1" lang="ja-JP" altLang="en-US" dirty="0" smtClean="0"/>
              <a:t>れは、引いてから足すので①「減加法」とも呼ばれます。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22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次に②の</a:t>
            </a:r>
            <a:r>
              <a:rPr lang="ja-JP" altLang="en-US" dirty="0"/>
              <a:t>方法</a:t>
            </a:r>
            <a:r>
              <a:rPr lang="ja-JP" altLang="en-US" dirty="0" smtClean="0"/>
              <a:t>です</a:t>
            </a:r>
            <a:r>
              <a:rPr kumimoji="1" lang="ja-JP" altLang="en-US" dirty="0" smtClean="0"/>
              <a:t>　例　１４－６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06983"/>
          </a:xfrm>
        </p:spPr>
        <p:txBody>
          <a:bodyPr/>
          <a:lstStyle/>
          <a:p>
            <a:r>
              <a:rPr kumimoji="1" lang="ja-JP" altLang="en-US" dirty="0" smtClean="0"/>
              <a:t>４から６は引けません。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そこで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６を４と２に分けます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１４からまず４を</a:t>
            </a:r>
            <a:r>
              <a:rPr lang="ja-JP" altLang="en-US" dirty="0">
                <a:solidFill>
                  <a:srgbClr val="FF0000"/>
                </a:solidFill>
              </a:rPr>
              <a:t>引</a:t>
            </a:r>
            <a:r>
              <a:rPr lang="ja-JP" altLang="en-US" dirty="0" smtClean="0">
                <a:solidFill>
                  <a:srgbClr val="FF0000"/>
                </a:solidFill>
              </a:rPr>
              <a:t>いて１０</a:t>
            </a:r>
            <a:r>
              <a:rPr lang="ja-JP" altLang="en-US" dirty="0" smtClean="0"/>
              <a:t>にします。</a:t>
            </a:r>
            <a:endParaRPr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１０から</a:t>
            </a:r>
            <a:r>
              <a:rPr kumimoji="1" lang="ja-JP" altLang="en-US" dirty="0">
                <a:solidFill>
                  <a:srgbClr val="FF0000"/>
                </a:solidFill>
              </a:rPr>
              <a:t>のこ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りの２</a:t>
            </a:r>
            <a:r>
              <a:rPr kumimoji="1" lang="ja-JP" altLang="en-US" dirty="0" smtClean="0"/>
              <a:t>を</a:t>
            </a:r>
            <a:r>
              <a:rPr kumimoji="1" lang="ja-JP" altLang="en-US" dirty="0"/>
              <a:t>引</a:t>
            </a:r>
            <a:r>
              <a:rPr kumimoji="1" lang="ja-JP" altLang="en-US" dirty="0" smtClean="0"/>
              <a:t>きます。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よって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１０－２＝８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04234" y="5067546"/>
            <a:ext cx="10515600" cy="818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こちらは引いてからまた引くので②「減減法」と呼ばれます。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2416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777718"/>
          </a:xfrm>
        </p:spPr>
        <p:txBody>
          <a:bodyPr/>
          <a:lstStyle/>
          <a:p>
            <a:r>
              <a:rPr kumimoji="1" lang="ja-JP" altLang="en-US" dirty="0" smtClean="0"/>
              <a:t>①と②のどちらの方が良いか。両方ともできるべきなのか、あるいは片方だけできればいいのか。お話しすべきことはたくさんありますが、ここでは先に結論だけ言っておきます。</a:t>
            </a:r>
            <a:endParaRPr kumimoji="1" lang="en-US" altLang="ja-JP" dirty="0" smtClean="0"/>
          </a:p>
          <a:p>
            <a:endParaRPr lang="en-US" altLang="ja-JP" dirty="0">
              <a:solidFill>
                <a:srgbClr val="FF0000"/>
              </a:solidFill>
            </a:endParaRPr>
          </a:p>
          <a:p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①「減加法」を意識的にできるようにし、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　②「減減法」を無意識的にできるようにする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　　　　　　　　それが私が</a:t>
            </a:r>
            <a:r>
              <a:rPr kumimoji="1" lang="ja-JP" altLang="en-US" dirty="0" smtClean="0">
                <a:solidFill>
                  <a:srgbClr val="FF0000"/>
                </a:solidFill>
              </a:rPr>
              <a:t>最善と考える結論</a:t>
            </a:r>
            <a:r>
              <a:rPr kumimoji="1" lang="ja-JP" altLang="en-US" dirty="0" smtClean="0"/>
              <a:t>です。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78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399"/>
          </a:xfrm>
        </p:spPr>
        <p:txBody>
          <a:bodyPr/>
          <a:lstStyle/>
          <a:p>
            <a:r>
              <a:rPr kumimoji="1" lang="ja-JP" altLang="en-US" dirty="0" smtClean="0"/>
              <a:t>本編のレポートでは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503563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前編で、</a:t>
            </a:r>
            <a:endParaRPr kumimoji="1" lang="en-US" altLang="ja-JP" dirty="0" smtClean="0"/>
          </a:p>
          <a:p>
            <a:r>
              <a:rPr lang="ja-JP" altLang="en-US" dirty="0" smtClean="0"/>
              <a:t>今、引き算のやり方そのものを知らない子が増えているという事実。またそういう子たちが、どのように引き算できないのをごまかしているのか？事例による紹介。</a:t>
            </a:r>
            <a:endParaRPr lang="en-US" altLang="ja-JP" dirty="0" smtClean="0"/>
          </a:p>
          <a:p>
            <a:r>
              <a:rPr kumimoji="1" lang="ja-JP" altLang="en-US" dirty="0" smtClean="0"/>
              <a:t>ＣＭでもおなじみの大手Ｋ教室の、おどろくべきくり下がりの引き算の指導法</a:t>
            </a:r>
            <a:r>
              <a:rPr lang="ja-JP" altLang="en-US" dirty="0"/>
              <a:t>。</a:t>
            </a:r>
            <a:endParaRPr kumimoji="1" lang="en-US" altLang="ja-JP" dirty="0" smtClean="0"/>
          </a:p>
          <a:p>
            <a:r>
              <a:rPr lang="ja-JP" altLang="en-US" dirty="0"/>
              <a:t>引き算</a:t>
            </a:r>
            <a:r>
              <a:rPr lang="ja-JP" altLang="en-US" dirty="0" smtClean="0"/>
              <a:t>の２つの</a:t>
            </a:r>
            <a:r>
              <a:rPr lang="ja-JP" altLang="en-US" dirty="0"/>
              <a:t>方法</a:t>
            </a:r>
            <a:r>
              <a:rPr lang="ja-JP" altLang="en-US" dirty="0" smtClean="0"/>
              <a:t>にともなう、本当の問題</a:t>
            </a:r>
            <a:r>
              <a:rPr lang="ja-JP" altLang="en-US" dirty="0"/>
              <a:t>。</a:t>
            </a:r>
            <a:endParaRPr lang="en-US" altLang="ja-JP" dirty="0" smtClean="0"/>
          </a:p>
          <a:p>
            <a:pPr marL="0" indent="0" algn="r">
              <a:buNone/>
            </a:pPr>
            <a:r>
              <a:rPr kumimoji="1" lang="ja-JP" altLang="en-US" dirty="0" smtClean="0"/>
              <a:t>　　　　などについて、説明しています。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また後編では・・・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7984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25003"/>
            <a:ext cx="10515600" cy="5751960"/>
          </a:xfrm>
        </p:spPr>
        <p:txBody>
          <a:bodyPr/>
          <a:lstStyle/>
          <a:p>
            <a:r>
              <a:rPr kumimoji="1" lang="ja-JP" altLang="en-US" dirty="0" smtClean="0"/>
              <a:t>引き算</a:t>
            </a:r>
            <a:r>
              <a:rPr lang="ja-JP" altLang="en-US" dirty="0"/>
              <a:t>に</a:t>
            </a:r>
            <a:r>
              <a:rPr lang="ja-JP" altLang="en-US" dirty="0" smtClean="0"/>
              <a:t>は</a:t>
            </a:r>
            <a:r>
              <a:rPr kumimoji="1" lang="ja-JP" altLang="en-US" dirty="0" smtClean="0"/>
              <a:t>第３の方法があります</a:t>
            </a:r>
            <a:r>
              <a:rPr lang="ja-JP" altLang="en-US" dirty="0" smtClean="0"/>
              <a:t>。それは②</a:t>
            </a:r>
            <a:r>
              <a:rPr lang="ja-JP" altLang="en-US" dirty="0"/>
              <a:t>「減減法」を応用</a:t>
            </a:r>
            <a:r>
              <a:rPr lang="ja-JP" altLang="en-US" dirty="0" smtClean="0"/>
              <a:t>させたもので、様々な分野でとても有効です。その紹介。</a:t>
            </a:r>
            <a:endParaRPr kumimoji="1" lang="en-US" altLang="ja-JP" dirty="0" smtClean="0"/>
          </a:p>
          <a:p>
            <a:r>
              <a:rPr lang="ja-JP" altLang="en-US" dirty="0" smtClean="0"/>
              <a:t>①「減加法」を進める教育者が多い、その本質的な理由。またそれに対する対処法。</a:t>
            </a:r>
            <a:endParaRPr lang="en-US" altLang="ja-JP" dirty="0" smtClean="0"/>
          </a:p>
          <a:p>
            <a:r>
              <a:rPr kumimoji="1" lang="ja-JP" altLang="en-US" dirty="0"/>
              <a:t>結局</a:t>
            </a:r>
            <a:r>
              <a:rPr kumimoji="1" lang="ja-JP" altLang="en-US" dirty="0" smtClean="0"/>
              <a:t>どうすればよいのか</a:t>
            </a:r>
            <a:r>
              <a:rPr lang="ja-JP" altLang="en-US" dirty="0" smtClean="0"/>
              <a:t>？また、ご家庭でお子さんの勉強をみる際の注意点。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kumimoji="1" lang="ja-JP" altLang="en-US" dirty="0"/>
              <a:t>本編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レポート</a:t>
            </a:r>
            <a:r>
              <a:rPr kumimoji="1" lang="ja-JP" altLang="en-US" dirty="0" smtClean="0"/>
              <a:t>では、これらの内容をパワーポイント資料で前後編各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枚、計</a:t>
            </a:r>
            <a:r>
              <a:rPr kumimoji="1" lang="en-US" altLang="ja-JP" dirty="0" smtClean="0"/>
              <a:t>40</a:t>
            </a:r>
            <a:r>
              <a:rPr kumimoji="1" lang="ja-JP" altLang="en-US" dirty="0" smtClean="0"/>
              <a:t>枚の分量で詳しく説明しております。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無料で</a:t>
            </a:r>
            <a:r>
              <a:rPr lang="ja-JP" altLang="en-US" dirty="0"/>
              <a:t>ダウンロード</a:t>
            </a:r>
            <a:r>
              <a:rPr lang="ja-JP" altLang="en-US" dirty="0" smtClean="0"/>
              <a:t>できますので、お子さんの成長を真剣に考えられている方は、ぜひご覧ください。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699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本編もどうぞご覧ください。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kumimoji="1" lang="ja-JP" altLang="en-US" dirty="0" smtClean="0"/>
              <a:t>富士宮教材開発</a:t>
            </a:r>
            <a:endParaRPr kumimoji="1" lang="en-US" altLang="ja-JP" dirty="0" smtClean="0"/>
          </a:p>
          <a:p>
            <a:pPr marL="0" indent="0" algn="r">
              <a:buNone/>
            </a:pPr>
            <a:r>
              <a:rPr lang="ja-JP" altLang="en-US" dirty="0" smtClean="0"/>
              <a:t>井出</a:t>
            </a:r>
            <a:r>
              <a:rPr lang="ja-JP" altLang="en-US" dirty="0"/>
              <a:t>真歩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03453"/>
            <a:ext cx="5031347" cy="377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418</Words>
  <Application>Microsoft Office PowerPoint</Application>
  <PresentationFormat>ワイド画面</PresentationFormat>
  <Paragraphs>44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テーマ</vt:lpstr>
      <vt:lpstr>くり下がりの引き算　（あらすじ）</vt:lpstr>
      <vt:lpstr>最初に学校でふつうに習う引き算の２つの方法を説明します  まず①の方法からです　例　15－7</vt:lpstr>
      <vt:lpstr>次に②の方法です　例　１４－６</vt:lpstr>
      <vt:lpstr>PowerPoint プレゼンテーション</vt:lpstr>
      <vt:lpstr>本編のレポートでは</vt:lpstr>
      <vt:lpstr>PowerPoint プレゼンテーション</vt:lpstr>
      <vt:lpstr>本編もどうぞご覧ください。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くりさがりのひきざん</dc:title>
  <dc:creator>井出真歩</dc:creator>
  <cp:lastModifiedBy>井出真歩</cp:lastModifiedBy>
  <cp:revision>51</cp:revision>
  <dcterms:created xsi:type="dcterms:W3CDTF">2015-12-16T02:39:37Z</dcterms:created>
  <dcterms:modified xsi:type="dcterms:W3CDTF">2017-03-18T03:06:22Z</dcterms:modified>
</cp:coreProperties>
</file>